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3" r:id="rId2"/>
    <p:sldId id="256" r:id="rId3"/>
    <p:sldId id="274" r:id="rId4"/>
    <p:sldId id="267" r:id="rId5"/>
    <p:sldId id="268" r:id="rId6"/>
    <p:sldId id="275" r:id="rId7"/>
    <p:sldId id="276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48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514350" y="300038"/>
            <a:ext cx="7047738" cy="11264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НАГРАДА НА ДАБЧ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 БЪЛГАРКА НА ГОДИНАТА – 201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8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08226" y="2236917"/>
            <a:ext cx="4834890" cy="10884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bg-BG" sz="3100" dirty="0">
                <a:solidFill>
                  <a:schemeClr val="accent4">
                    <a:lumMod val="75000"/>
                  </a:schemeClr>
                </a:solidFill>
              </a:rPr>
              <a:t>Света Злата Мъгленска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211" y="300038"/>
            <a:ext cx="3585417" cy="63740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862" y="3979339"/>
            <a:ext cx="1515810" cy="269477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52579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437" y="229370"/>
            <a:ext cx="8837901" cy="1091790"/>
          </a:xfrm>
        </p:spPr>
        <p:txBody>
          <a:bodyPr/>
          <a:lstStyle/>
          <a:p>
            <a:pPr algn="ctr"/>
            <a:r>
              <a:rPr lang="bg-BG" sz="4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БЪЛГАРКА НА ГОДИНАТА - 201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bg-BG" sz="4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4564" y="1875674"/>
            <a:ext cx="4714875" cy="2549186"/>
          </a:xfrm>
          <a:effectLst>
            <a:innerShdw blurRad="114300">
              <a:prstClr val="black"/>
            </a:innerShdw>
          </a:effectLst>
        </p:spPr>
        <p:txBody>
          <a:bodyPr>
            <a:normAutofit fontScale="70000" lnSpcReduction="20000"/>
          </a:bodyPr>
          <a:lstStyle/>
          <a:p>
            <a:pPr lvl="0" algn="ctr">
              <a:spcBef>
                <a:spcPts val="600"/>
              </a:spcBef>
            </a:pPr>
            <a:r>
              <a:rPr lang="bg-BG" sz="4600" b="1" dirty="0">
                <a:solidFill>
                  <a:srgbClr val="009900"/>
                </a:solidFill>
                <a:latin typeface="Arial Narrow" panose="020B0606020202030204" pitchFamily="34" charset="0"/>
              </a:rPr>
              <a:t>ГОДИШНА НАГРАДА НА </a:t>
            </a:r>
          </a:p>
          <a:p>
            <a:pPr lvl="0" algn="ctr">
              <a:spcBef>
                <a:spcPts val="1800"/>
              </a:spcBef>
            </a:pPr>
            <a:r>
              <a:rPr lang="bg-BG" sz="4600" b="1" dirty="0">
                <a:solidFill>
                  <a:srgbClr val="009900"/>
                </a:solidFill>
                <a:latin typeface="Arial Narrow" panose="020B0606020202030204" pitchFamily="34" charset="0"/>
              </a:rPr>
              <a:t>ДЪРЖАВНАТА АГЕНЦИЯ</a:t>
            </a:r>
          </a:p>
          <a:p>
            <a:pPr lvl="0" algn="ctr">
              <a:spcBef>
                <a:spcPts val="1800"/>
              </a:spcBef>
            </a:pPr>
            <a:r>
              <a:rPr lang="bg-BG" sz="4600" b="1" dirty="0">
                <a:solidFill>
                  <a:srgbClr val="009900"/>
                </a:solidFill>
                <a:latin typeface="Arial Narrow" panose="020B0606020202030204" pitchFamily="34" charset="0"/>
              </a:rPr>
              <a:t> ЗА БЪЛГАРИТЕ </a:t>
            </a:r>
          </a:p>
          <a:p>
            <a:pPr lvl="0" algn="ctr">
              <a:spcBef>
                <a:spcPts val="1800"/>
              </a:spcBef>
            </a:pPr>
            <a:r>
              <a:rPr lang="bg-BG" sz="4600" b="1" dirty="0">
                <a:solidFill>
                  <a:srgbClr val="009900"/>
                </a:solidFill>
                <a:latin typeface="Arial Narrow" panose="020B0606020202030204" pitchFamily="34" charset="0"/>
              </a:rPr>
              <a:t>В ЧУЖБИНА</a:t>
            </a:r>
            <a:endParaRPr lang="en-US" sz="4600" b="1" dirty="0">
              <a:solidFill>
                <a:srgbClr val="009900"/>
              </a:solidFill>
              <a:latin typeface="Arial Narrow" panose="020B0606020202030204" pitchFamily="34" charset="0"/>
            </a:endParaRPr>
          </a:p>
          <a:p>
            <a:pPr lvl="0"/>
            <a:endParaRPr lang="ru-RU" sz="2400" b="1" dirty="0">
              <a:solidFill>
                <a:srgbClr val="7030A0"/>
              </a:solidFill>
              <a:latin typeface="Miriam" panose="020B0502050101010101" pitchFamily="34" charset="-79"/>
              <a:cs typeface="Miriam" panose="020B0502050101010101" pitchFamily="34" charset="-79"/>
            </a:endParaRPr>
          </a:p>
          <a:p>
            <a:endParaRPr lang="bg-BG" sz="2400" dirty="0">
              <a:solidFill>
                <a:srgbClr val="009900"/>
              </a:solidFill>
            </a:endParaRPr>
          </a:p>
        </p:txBody>
      </p:sp>
      <p:pic>
        <p:nvPicPr>
          <p:cNvPr id="4" name="Picture 3" descr="D:\Copy-My-doc-11-04-2016\PROJECTS\Българка на годината\2013\церемония\photos\P125018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875673"/>
            <a:ext cx="3714751" cy="458227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perspectiveFront"/>
            <a:lightRig rig="threePt" dir="t"/>
          </a:scene3d>
          <a:sp3d>
            <a:bevelT w="152400" h="50800" prst="softRound"/>
          </a:sp3d>
        </p:spPr>
      </p:pic>
      <p:sp>
        <p:nvSpPr>
          <p:cNvPr id="5" name="Rectangle 4"/>
          <p:cNvSpPr/>
          <p:nvPr/>
        </p:nvSpPr>
        <p:spPr>
          <a:xfrm>
            <a:off x="5350432" y="5373877"/>
            <a:ext cx="4003136" cy="769441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perspectiveHeroicExtremeRightFacing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lvl="0" algn="r">
              <a:spcBef>
                <a:spcPts val="1000"/>
              </a:spcBef>
              <a:buClr>
                <a:srgbClr val="F496CB">
                  <a:lumMod val="75000"/>
                </a:srgbClr>
              </a:buClr>
              <a:buSzPct val="80000"/>
            </a:pP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Miriam" panose="020B0502050101010101" pitchFamily="34" charset="-79"/>
                <a:cs typeface="Miriam" panose="020B0502050101010101" pitchFamily="34" charset="-79"/>
              </a:rPr>
              <a:t>НОМИНАЦИИ</a:t>
            </a:r>
            <a:endParaRPr lang="ru-RU" sz="4400" dirty="0">
              <a:solidFill>
                <a:schemeClr val="accent1">
                  <a:lumMod val="50000"/>
                </a:schemeClr>
              </a:solidFill>
              <a:latin typeface="Miriam" panose="020B0502050101010101" pitchFamily="34" charset="-79"/>
              <a:cs typeface="Miriam" panose="020B0502050101010101" pitchFamily="34" charset="-79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402" y="4424860"/>
            <a:ext cx="707197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5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514350" y="214313"/>
            <a:ext cx="8745309" cy="1100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ts val="0"/>
              </a:spcBef>
              <a:buClrTx/>
              <a:buSzTx/>
            </a:pPr>
            <a:r>
              <a:rPr lang="ru-RU" sz="2800" b="1" dirty="0">
                <a:solidFill>
                  <a:srgbClr val="F496CB">
                    <a:lumMod val="50000"/>
                  </a:srgbClr>
                </a:solidFill>
              </a:rPr>
              <a:t>НОМИНАЦИЯ ЗА НАГРАДАТА НА ДАБЧ</a:t>
            </a:r>
          </a:p>
          <a:p>
            <a:pPr lvl="0" algn="ctr">
              <a:spcBef>
                <a:spcPts val="0"/>
              </a:spcBef>
              <a:buClrTx/>
              <a:buSzTx/>
            </a:pPr>
            <a:r>
              <a:rPr lang="ru-RU" sz="2800" b="1" dirty="0">
                <a:solidFill>
                  <a:srgbClr val="F496CB">
                    <a:lumMod val="50000"/>
                  </a:srgbClr>
                </a:solidFill>
              </a:rPr>
              <a:t> БЪЛГАРКА НА ГОДИНАТА - 2018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84714" y="1747537"/>
            <a:ext cx="5829299" cy="15839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bg-BG" sz="3700" dirty="0">
                <a:solidFill>
                  <a:schemeClr val="accent4">
                    <a:lumMod val="75000"/>
                  </a:schemeClr>
                </a:solidFill>
              </a:rPr>
              <a:t>Дорис Ернандес-Дукова</a:t>
            </a:r>
          </a:p>
          <a:p>
            <a:pPr algn="ctr">
              <a:spcBef>
                <a:spcPts val="1200"/>
              </a:spcBef>
            </a:pPr>
            <a:r>
              <a:rPr lang="bg-BG" sz="3100" dirty="0">
                <a:solidFill>
                  <a:schemeClr val="accent4">
                    <a:lumMod val="75000"/>
                  </a:schemeClr>
                </a:solidFill>
              </a:rPr>
              <a:t>Богота, Колумбия</a:t>
            </a:r>
          </a:p>
        </p:txBody>
      </p:sp>
      <p:sp>
        <p:nvSpPr>
          <p:cNvPr id="3" name="Rectangle 2"/>
          <p:cNvSpPr/>
          <p:nvPr/>
        </p:nvSpPr>
        <p:spPr>
          <a:xfrm>
            <a:off x="514349" y="3772351"/>
            <a:ext cx="657003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      </a:t>
            </a:r>
            <a:r>
              <a:rPr lang="bg-BG" dirty="0">
                <a:solidFill>
                  <a:schemeClr val="accent2">
                    <a:lumMod val="50000"/>
                  </a:schemeClr>
                </a:solidFill>
              </a:rPr>
              <a:t>Основател и президент на Българо-колумбийската фондация „</a:t>
            </a:r>
            <a:r>
              <a:rPr lang="bg-BG" dirty="0" err="1">
                <a:solidFill>
                  <a:schemeClr val="accent2">
                    <a:lumMod val="50000"/>
                  </a:schemeClr>
                </a:solidFill>
              </a:rPr>
              <a:t>Алианза</a:t>
            </a:r>
            <a:r>
              <a:rPr lang="bg-BG" dirty="0">
                <a:solidFill>
                  <a:schemeClr val="accent2">
                    <a:lumMod val="50000"/>
                  </a:schemeClr>
                </a:solidFill>
              </a:rPr>
              <a:t>“, </a:t>
            </a:r>
          </a:p>
          <a:p>
            <a:pPr algn="just"/>
            <a:r>
              <a:rPr lang="bg-BG" dirty="0">
                <a:solidFill>
                  <a:schemeClr val="accent2">
                    <a:lumMod val="50000"/>
                  </a:schemeClr>
                </a:solidFill>
              </a:rPr>
              <a:t>       Сътрудник и партньор на Техническия университет – София.</a:t>
            </a:r>
          </a:p>
          <a:p>
            <a:pPr algn="just"/>
            <a:r>
              <a:rPr lang="bg-BG" dirty="0">
                <a:solidFill>
                  <a:schemeClr val="accent2">
                    <a:lumMod val="50000"/>
                  </a:schemeClr>
                </a:solidFill>
              </a:rPr>
              <a:t>       Организира осем поредни Академични мисии до България на представители на едни от най-големите университети в Колумбия с цел разработване на съвместни научно-изследователски проекти и обмен на преподаватели.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496E94-363B-49FB-B33F-92FD7191E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641" y="1747537"/>
            <a:ext cx="3328036" cy="489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93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688006" y="300037"/>
            <a:ext cx="8598869" cy="13430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НОМИНАЦИЯ ЗА НАГРАДАТА НА ДАБЧ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 БЪЛГАРКА НА ГОДИНАТА - 2018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59555" y="2032255"/>
            <a:ext cx="4341195" cy="13967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bg-BG" sz="3700" dirty="0">
                <a:solidFill>
                  <a:schemeClr val="accent4">
                    <a:lumMod val="75000"/>
                  </a:schemeClr>
                </a:solidFill>
              </a:rPr>
              <a:t>Иринка Гочева</a:t>
            </a:r>
            <a:br>
              <a:rPr lang="bg-BG" sz="37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bg-BG" sz="2900" dirty="0">
                <a:solidFill>
                  <a:schemeClr val="accent4">
                    <a:lumMod val="75000"/>
                  </a:schemeClr>
                </a:solidFill>
              </a:rPr>
              <a:t>Чикаго, САЩ</a:t>
            </a:r>
          </a:p>
        </p:txBody>
      </p:sp>
      <p:sp>
        <p:nvSpPr>
          <p:cNvPr id="2" name="Rectangle 1"/>
          <p:cNvSpPr/>
          <p:nvPr/>
        </p:nvSpPr>
        <p:spPr>
          <a:xfrm>
            <a:off x="688006" y="3669476"/>
            <a:ext cx="628429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     Основател и художествен ръководител на ансамбъл «Хоро» и на детска формация «Хорце» към  българското училище «Джон Атанасов» в Чикаго.</a:t>
            </a:r>
          </a:p>
          <a:p>
            <a:pPr algn="just"/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      Преподавател по народни танци в Българското училище в гр. Сарасота, Флорида.</a:t>
            </a:r>
          </a:p>
          <a:p>
            <a:pPr algn="just"/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      </a:t>
            </a:r>
            <a:r>
              <a:rPr lang="bg-BG" sz="2000" dirty="0">
                <a:solidFill>
                  <a:schemeClr val="accent2">
                    <a:lumMod val="50000"/>
                  </a:schemeClr>
                </a:solidFill>
              </a:rPr>
              <a:t>Участва активно в дейността на Българо-Американския Център за културно наследство – Чикаго.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737" y="1954417"/>
            <a:ext cx="3917700" cy="457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62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514350" y="214313"/>
            <a:ext cx="8745309" cy="1100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ts val="0"/>
              </a:spcBef>
              <a:buClrTx/>
              <a:buSzTx/>
            </a:pPr>
            <a:r>
              <a:rPr lang="ru-RU" sz="2800" b="1" dirty="0">
                <a:solidFill>
                  <a:srgbClr val="F496CB">
                    <a:lumMod val="50000"/>
                  </a:srgbClr>
                </a:solidFill>
              </a:rPr>
              <a:t>НОМИНАЦИЯ ЗА НАГРАДАТА НА ДАБЧ</a:t>
            </a:r>
          </a:p>
          <a:p>
            <a:pPr lvl="0" algn="ctr">
              <a:spcBef>
                <a:spcPts val="0"/>
              </a:spcBef>
              <a:buClrTx/>
              <a:buSzTx/>
            </a:pPr>
            <a:r>
              <a:rPr lang="ru-RU" sz="2800" b="1" dirty="0">
                <a:solidFill>
                  <a:srgbClr val="F496CB">
                    <a:lumMod val="50000"/>
                  </a:srgbClr>
                </a:solidFill>
              </a:rPr>
              <a:t> БЪЛГАРКА НА ГОДИНАТА - 2018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07269" y="1845028"/>
            <a:ext cx="4900613" cy="13967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bg-BG" dirty="0">
                <a:solidFill>
                  <a:schemeClr val="accent4">
                    <a:lumMod val="75000"/>
                  </a:schemeClr>
                </a:solidFill>
              </a:rPr>
              <a:t>Людмила Георгиева</a:t>
            </a:r>
            <a:br>
              <a:rPr lang="bg-BG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bg-BG" sz="3100" dirty="0">
                <a:solidFill>
                  <a:schemeClr val="accent4">
                    <a:lumMod val="75000"/>
                  </a:schemeClr>
                </a:solidFill>
              </a:rPr>
              <a:t>Хамбург, Германия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983" y="1845028"/>
            <a:ext cx="4099351" cy="44604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4351" y="3772351"/>
            <a:ext cx="58864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      Оперна певица в Държавната Опера в Хамбург.</a:t>
            </a:r>
          </a:p>
          <a:p>
            <a:pPr algn="just"/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      Активен член на Клуба на българските жени и българските семейства.</a:t>
            </a:r>
          </a:p>
          <a:p>
            <a:pPr algn="just"/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      Организира концерти, посветени на българската музика</a:t>
            </a:r>
            <a:r>
              <a:rPr lang="bg-BG" sz="2000" dirty="0">
                <a:solidFill>
                  <a:schemeClr val="accent2">
                    <a:lumMod val="50000"/>
                  </a:schemeClr>
                </a:solidFill>
              </a:rPr>
              <a:t>, на които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се представя само с български композитори и с арии на български език.</a:t>
            </a:r>
            <a:endParaRPr lang="bg-BG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69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514350" y="214313"/>
            <a:ext cx="8745309" cy="1100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ts val="0"/>
              </a:spcBef>
              <a:buClrTx/>
              <a:buSzTx/>
            </a:pPr>
            <a:r>
              <a:rPr lang="ru-RU" sz="2800" b="1" dirty="0">
                <a:solidFill>
                  <a:srgbClr val="F496CB">
                    <a:lumMod val="50000"/>
                  </a:srgbClr>
                </a:solidFill>
              </a:rPr>
              <a:t>НОМИНАЦИЯ ЗА НАГРАДАТА НА ДАБЧ</a:t>
            </a:r>
          </a:p>
          <a:p>
            <a:pPr lvl="0" algn="ctr">
              <a:spcBef>
                <a:spcPts val="0"/>
              </a:spcBef>
              <a:buClrTx/>
              <a:buSzTx/>
            </a:pPr>
            <a:r>
              <a:rPr lang="ru-RU" sz="2800" b="1" dirty="0">
                <a:solidFill>
                  <a:srgbClr val="F496CB">
                    <a:lumMod val="50000"/>
                  </a:srgbClr>
                </a:solidFill>
              </a:rPr>
              <a:t> БЪЛГАРКА НА ГОДИНАТА - 2018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78692" y="1782884"/>
            <a:ext cx="4900613" cy="13967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bg-BG" dirty="0">
                <a:solidFill>
                  <a:schemeClr val="accent4">
                    <a:lumMod val="75000"/>
                  </a:schemeClr>
                </a:solidFill>
              </a:rPr>
              <a:t>Светла Кьосева</a:t>
            </a:r>
            <a:br>
              <a:rPr lang="bg-BG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bg-BG" sz="3100" dirty="0">
                <a:solidFill>
                  <a:schemeClr val="accent4">
                    <a:lumMod val="75000"/>
                  </a:schemeClr>
                </a:solidFill>
              </a:rPr>
              <a:t>Будапеща, Унгария</a:t>
            </a:r>
          </a:p>
        </p:txBody>
      </p:sp>
      <p:sp>
        <p:nvSpPr>
          <p:cNvPr id="3" name="Rectangle 2"/>
          <p:cNvSpPr/>
          <p:nvPr/>
        </p:nvSpPr>
        <p:spPr>
          <a:xfrm>
            <a:off x="514350" y="3648063"/>
            <a:ext cx="633033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bg-BG" sz="1600" dirty="0">
                <a:solidFill>
                  <a:schemeClr val="accent2">
                    <a:lumMod val="50000"/>
                  </a:schemeClr>
                </a:solidFill>
              </a:rPr>
              <a:t>Преподавател и директор на българското училище в Будапеща;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bg-BG" sz="1600" dirty="0">
                <a:solidFill>
                  <a:schemeClr val="accent2">
                    <a:lumMod val="50000"/>
                  </a:schemeClr>
                </a:solidFill>
              </a:rPr>
              <a:t>Експерт по образователните въпроси на българското републиканско самоуправление и член на Комисията на малцинствата към министъра на образованието в Унгария;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bg-BG" sz="1600" dirty="0">
                <a:solidFill>
                  <a:schemeClr val="accent2">
                    <a:lumMod val="50000"/>
                  </a:schemeClr>
                </a:solidFill>
              </a:rPr>
              <a:t>Председател на фондация „Про </a:t>
            </a:r>
            <a:r>
              <a:rPr lang="bg-BG" sz="1600" dirty="0" err="1">
                <a:solidFill>
                  <a:schemeClr val="accent2">
                    <a:lumMod val="50000"/>
                  </a:schemeClr>
                </a:solidFill>
              </a:rPr>
              <a:t>скола</a:t>
            </a:r>
            <a:r>
              <a:rPr lang="bg-BG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bg-BG" sz="1600" dirty="0" err="1">
                <a:solidFill>
                  <a:schemeClr val="accent2">
                    <a:lumMod val="50000"/>
                  </a:schemeClr>
                </a:solidFill>
              </a:rPr>
              <a:t>булгарика</a:t>
            </a:r>
            <a:r>
              <a:rPr lang="bg-BG" sz="1600" dirty="0">
                <a:solidFill>
                  <a:schemeClr val="accent2">
                    <a:lumMod val="50000"/>
                  </a:schemeClr>
                </a:solidFill>
              </a:rPr>
              <a:t>“;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bg-BG" sz="1600" dirty="0">
                <a:solidFill>
                  <a:schemeClr val="accent2">
                    <a:lumMod val="50000"/>
                  </a:schemeClr>
                </a:solidFill>
              </a:rPr>
              <a:t>Главен редактор на българо-унгарското списание за култура и обществен живот „Хемус“;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bg-BG" sz="1600" dirty="0">
                <a:solidFill>
                  <a:schemeClr val="accent2">
                    <a:lumMod val="50000"/>
                  </a:schemeClr>
                </a:solidFill>
              </a:rPr>
              <a:t>Редактор и автор на учебници по български език, литература и образование;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bg-BG" sz="1600" dirty="0">
                <a:solidFill>
                  <a:schemeClr val="accent2">
                    <a:lumMod val="50000"/>
                  </a:schemeClr>
                </a:solidFill>
              </a:rPr>
              <a:t>Изтъкнат преводач на унгарска литература.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0D8078-6157-413E-B652-5E2044D4C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561" y="1782884"/>
            <a:ext cx="3737521" cy="402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23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514350" y="214313"/>
            <a:ext cx="8745309" cy="1100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ts val="0"/>
              </a:spcBef>
              <a:buClrTx/>
              <a:buSzTx/>
            </a:pPr>
            <a:r>
              <a:rPr lang="ru-RU" sz="2800" b="1" dirty="0">
                <a:solidFill>
                  <a:srgbClr val="F496CB">
                    <a:lumMod val="50000"/>
                  </a:srgbClr>
                </a:solidFill>
              </a:rPr>
              <a:t>НОМИНАЦИЯ ЗА НАГРАДАТА НА ДАБЧ</a:t>
            </a:r>
          </a:p>
          <a:p>
            <a:pPr lvl="0" algn="ctr">
              <a:spcBef>
                <a:spcPts val="0"/>
              </a:spcBef>
              <a:buClrTx/>
              <a:buSzTx/>
            </a:pPr>
            <a:r>
              <a:rPr lang="ru-RU" sz="2800" b="1" dirty="0">
                <a:solidFill>
                  <a:srgbClr val="F496CB">
                    <a:lumMod val="50000"/>
                  </a:srgbClr>
                </a:solidFill>
              </a:rPr>
              <a:t> БЪЛГАРКА НА ГОДИНАТА - 2018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78692" y="1782884"/>
            <a:ext cx="4900613" cy="13967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bg-BG" dirty="0">
                <a:solidFill>
                  <a:schemeClr val="accent4">
                    <a:lumMod val="75000"/>
                  </a:schemeClr>
                </a:solidFill>
              </a:rPr>
              <a:t>Снежана </a:t>
            </a:r>
            <a:r>
              <a:rPr lang="bg-BG" dirty="0" err="1">
                <a:solidFill>
                  <a:schemeClr val="accent4">
                    <a:lumMod val="75000"/>
                  </a:schemeClr>
                </a:solidFill>
              </a:rPr>
              <a:t>Скорич</a:t>
            </a:r>
            <a:br>
              <a:rPr lang="bg-BG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bg-BG" sz="3300" dirty="0">
                <a:solidFill>
                  <a:schemeClr val="accent4">
                    <a:lumMod val="75000"/>
                  </a:schemeClr>
                </a:solidFill>
              </a:rPr>
              <a:t>Болград, Украйна</a:t>
            </a:r>
          </a:p>
        </p:txBody>
      </p:sp>
      <p:sp>
        <p:nvSpPr>
          <p:cNvPr id="3" name="Rectangle 2"/>
          <p:cNvSpPr/>
          <p:nvPr/>
        </p:nvSpPr>
        <p:spPr>
          <a:xfrm>
            <a:off x="589623" y="3896637"/>
            <a:ext cx="567874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       Директор на Болградската гимназия «Георги Сава </a:t>
            </a:r>
            <a:r>
              <a:rPr lang="bg-BG" dirty="0">
                <a:solidFill>
                  <a:schemeClr val="accent2">
                    <a:lumMod val="50000"/>
                  </a:schemeClr>
                </a:solidFill>
              </a:rPr>
              <a:t>Раковски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».</a:t>
            </a:r>
            <a:endParaRPr lang="bg-BG" dirty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       Под </a:t>
            </a:r>
            <a:r>
              <a:rPr lang="bg-BG" dirty="0">
                <a:solidFill>
                  <a:schemeClr val="accent2">
                    <a:lumMod val="50000"/>
                  </a:schemeClr>
                </a:solidFill>
              </a:rPr>
              <a:t>нейно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bg-BG" dirty="0">
                <a:solidFill>
                  <a:schemeClr val="accent2">
                    <a:lumMod val="50000"/>
                  </a:schemeClr>
                </a:solidFill>
              </a:rPr>
              <a:t>ръководство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bg-BG" dirty="0">
                <a:solidFill>
                  <a:schemeClr val="accent2">
                    <a:lumMod val="50000"/>
                  </a:schemeClr>
                </a:solidFill>
              </a:rPr>
              <a:t>са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bg-BG" dirty="0">
                <a:solidFill>
                  <a:schemeClr val="accent2">
                    <a:lumMod val="50000"/>
                  </a:schemeClr>
                </a:solidFill>
              </a:rPr>
              <a:t>открити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bg-BG" dirty="0">
                <a:solidFill>
                  <a:schemeClr val="accent2">
                    <a:lumMod val="50000"/>
                  </a:schemeClr>
                </a:solidFill>
              </a:rPr>
              <a:t>паметниците на първите </a:t>
            </a:r>
            <a:r>
              <a:rPr lang="bg-BG">
                <a:solidFill>
                  <a:schemeClr val="accent2">
                    <a:lumMod val="50000"/>
                  </a:schemeClr>
                </a:solidFill>
              </a:rPr>
              <a:t>директори на гимназията– </a:t>
            </a:r>
            <a:r>
              <a:rPr lang="bg-BG" dirty="0">
                <a:solidFill>
                  <a:schemeClr val="accent2">
                    <a:lumMod val="50000"/>
                  </a:schemeClr>
                </a:solidFill>
              </a:rPr>
              <a:t>Димитър Мутев и Павел Тодоров (Теодорович), обособили гимназията като основен център на българската култура в Бесарабия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bg-BG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A4982E-FAE8-485D-AA78-4B2933858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5907" y="1782884"/>
            <a:ext cx="3906985" cy="446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54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1074</TotalTime>
  <Words>360</Words>
  <Application>Microsoft Office PowerPoint</Application>
  <PresentationFormat>Widescreen</PresentationFormat>
  <Paragraphs>42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Arial Narrow</vt:lpstr>
      <vt:lpstr>Miriam</vt:lpstr>
      <vt:lpstr>Trebuchet MS</vt:lpstr>
      <vt:lpstr>Wingdings 3</vt:lpstr>
      <vt:lpstr>Facet</vt:lpstr>
      <vt:lpstr>PowerPoint Presentation</vt:lpstr>
      <vt:lpstr>БЪЛГАРКА НА ГОДИНАТА - 2018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БЪЛГАРКА НА ГОДИНАТА - 2016</dc:title>
  <dc:creator>WorkStation</dc:creator>
  <cp:lastModifiedBy>Vania</cp:lastModifiedBy>
  <cp:revision>169</cp:revision>
  <dcterms:created xsi:type="dcterms:W3CDTF">2017-03-10T12:25:10Z</dcterms:created>
  <dcterms:modified xsi:type="dcterms:W3CDTF">2019-05-09T10:54:55Z</dcterms:modified>
</cp:coreProperties>
</file>